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8" r:id="rId8"/>
    <p:sldId id="273" r:id="rId9"/>
    <p:sldId id="274" r:id="rId10"/>
    <p:sldId id="272" r:id="rId11"/>
    <p:sldId id="269" r:id="rId12"/>
    <p:sldId id="270" r:id="rId13"/>
    <p:sldId id="271" r:id="rId14"/>
    <p:sldId id="264" r:id="rId15"/>
    <p:sldId id="265" r:id="rId16"/>
    <p:sldId id="266" r:id="rId17"/>
    <p:sldId id="267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57" r:id="rId27"/>
    <p:sldId id="258" r:id="rId28"/>
    <p:sldId id="283" r:id="rId29"/>
  </p:sldIdLst>
  <p:sldSz cx="9144000" cy="6858000" type="screen4x3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44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4BF36-2E74-440E-8CB5-D5137B7BB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B72DF1-7E39-4B45-9619-F320E9681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F9C3E0-053D-4FF1-BDB6-CC242F2E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0887A3-EA78-42CB-9E9E-493B4E2E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EF333E-7D2E-4D24-9DAC-8C7D2D31A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91170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0E2A6-96B8-4B3E-8B45-8096BE2A4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382D59-59F3-4C1F-A2CE-4A8BBEF0F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5AFA19-43C6-4BC9-9DB7-D0E21A75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8D8785-4C65-4C87-86BB-A1D62B249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E0FFA-AA85-4449-B4E0-E987EC57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7985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6E930B-8930-42A4-8E36-FC7E5992B0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7B670D-7F7E-4DEA-A5C3-2984C31FB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02C755-1C19-4B4F-B23D-BE6515D8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EF663A-70AA-4065-99D3-69B2C340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6F7B04-A522-4B26-A63C-369243D5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132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0312B-E301-43B4-8B11-19D16B1F7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635860-799D-4B6D-A284-B1FDC4D37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EB9A5A-2F2C-4980-A9B3-F76EF211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23144A-DD58-4E63-978B-C00637DB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50ACB2-8399-4A9D-A8F2-48687FC7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2986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98686-8726-494A-A836-BC712AD7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DC1863-84FA-4B02-9879-3DEB85CA1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CB2584-D4EB-472A-951E-3A58B93C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F7C69F-AA57-405F-AA6A-3B20861F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46FD8C-295B-499B-81D1-A84A03FCA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3988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71C8D2-C9EA-4A2D-AD15-90C905C6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DBB4DC-8EDB-406B-8F4B-749DF5A42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636E6B-3918-4816-8302-5E1C0ADE4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6EA99C-2BA8-4A65-BF44-DAF1E3D4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5A4354-9238-4B56-ADEB-2BD0EEF7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36BBBB-C9A0-4859-B835-EE221F94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8078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500EB4-5D20-4A6D-885C-B49843BE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A466C5-10D2-441D-AB24-BE0C8EDA7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DCD192-935D-4694-BB68-CCCD00A8D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88500D-629E-48FC-ACB4-B891D860C8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67D399-ACEE-42F0-9EB3-028E3BD93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54651A-7D67-4AFB-8BCE-BB65A01E6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B924F4-4C44-4420-BE40-A6CAC729B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C3E0F4-15D1-4238-868D-97D6EA2E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4810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F9DE1-16DE-4938-B8B9-90B2B07C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19DCEE-F29B-4985-97E4-9A908766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639885-DAB1-42F5-A5A0-CB67C3576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50BF95-229B-4858-BC5F-0A79DCEAE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8296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42CC8A-7458-40A8-9E24-ABC6C340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35214FF-D1C8-4F5B-88CF-25E26FA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69BD37-7E18-48B6-9214-BAB8B62E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9226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2E56A6-1F4E-4DF1-8CAE-C4986DDD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B160A2-736E-465C-B312-8F394101C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1BED3F-C051-415F-AB73-CB04CDA74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25184A-8365-4D84-A1CB-FA7FBA86A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23A8DD-51DD-4038-B8D3-DAFC6C184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3958FB-6022-4455-9469-D8962344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9081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EB0629-9EFC-487E-A3BA-4B04AA87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54FB89-F977-4882-8841-9B71BF84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1ABFCA-B133-432B-A00B-33405597D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71622B-2955-415D-BC2B-E9D12732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1BDDE2-9632-4171-9D70-BDC0D7AC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6588F-88C3-4EAF-B8FB-B1017A000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6981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C9EC3A-C8BA-4190-8CE7-CE3D925D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6EAF2D-8F86-417A-A779-46A076BF7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5FB03F-8FC4-4BE2-8939-85A63E289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9ADE3-759D-46B2-B0A6-79F9690FCE4D}" type="datetimeFigureOut">
              <a:rPr lang="fr-FR" smtClean="0"/>
              <a:pPr/>
              <a:t>04/01/2025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A19119-898E-4956-94D9-ECE3E931F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053BD0-7441-475E-B4A7-DD7972CE1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CAFB3-3680-4CEB-BA36-2E06AEBCF7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1941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799" y="1196752"/>
            <a:ext cx="7772400" cy="1470025"/>
          </a:xfrm>
        </p:spPr>
        <p:txBody>
          <a:bodyPr>
            <a:normAutofit/>
          </a:bodyPr>
          <a:lstStyle/>
          <a:p>
            <a:r>
              <a:rPr lang="fr-BE" dirty="0"/>
              <a:t>Remise des prix – Challenge </a:t>
            </a:r>
            <a:r>
              <a:rPr lang="fr-BE"/>
              <a:t>Hainaut </a:t>
            </a:r>
            <a:r>
              <a:rPr lang="fr-BE" smtClean="0"/>
              <a:t>2024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6794" y="3068960"/>
            <a:ext cx="2630411" cy="274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Petite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Hommes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/>
        </p:nvGraphicFramePr>
        <p:xfrm>
          <a:off x="654500" y="1871076"/>
          <a:ext cx="7834994" cy="488346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Juniors hommes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Place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Prénom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Club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Points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 dirty="0">
                          <a:effectLst/>
                        </a:rPr>
                        <a:t>1</a:t>
                      </a:r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PAQUAY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Johan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Individuel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9269.59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Quertinmont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Sacha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Aclo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8998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GOBERT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Sami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Individuel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8747.57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Espoirs Hommes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Prénom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Club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Points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PANEPINTO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Mirko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CABW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9580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Godefroid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Timothé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Individuel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9336.67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SMET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Hugo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Vertigo-CABW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9041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Séniors hommes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Prénom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Club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Points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DEHAEN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Dorian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Vertigo/CABW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10794.4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DOS REIS MONTEIRO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Ricardo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CRAC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10763.8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ECHTERBILLE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Pierre-Alex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Individuel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 dirty="0">
                          <a:effectLst/>
                        </a:rPr>
                        <a:t>10224</a:t>
                      </a:r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4029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Petite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Hommes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0878051"/>
              </p:ext>
            </p:extLst>
          </p:nvPr>
        </p:nvGraphicFramePr>
        <p:xfrm>
          <a:off x="654500" y="1871076"/>
          <a:ext cx="7834994" cy="472372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1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DESHAYES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Michael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10527.5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TEMMERMAN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Cedric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JCPMF Fontaine-l'Évêque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10428.5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BILANZOLA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Walter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TEAM HORLAIT - ACTE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10191.8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2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HADJ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SONCK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Jozef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9835.07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GOUVERNEUR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Philippe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Melting potes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9452.68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3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Gerard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9583.54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SCHELFHOUT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Philippe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OSGA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stilmant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thierry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whisteurs légendaires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8489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2531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Petite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Hommes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3537556"/>
              </p:ext>
            </p:extLst>
          </p:nvPr>
        </p:nvGraphicFramePr>
        <p:xfrm>
          <a:off x="654500" y="1871076"/>
          <a:ext cx="7834994" cy="472372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4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 HONACKER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Etienne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8554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GALLUCCIO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Antonio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Trottineurs de Soignies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TILMAN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Aucun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7373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5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PIRET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 Estinnes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8542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LAENENS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Francis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AXA TEAM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CONSAGRA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Salvatore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Bracquegnies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7202.69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6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Serge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7078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 HOUDIJKER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Willem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Joggers Beersel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SCICHILONE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Enzo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AMJB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4861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78427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Petite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Hommes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6121032"/>
              </p:ext>
            </p:extLst>
          </p:nvPr>
        </p:nvGraphicFramePr>
        <p:xfrm>
          <a:off x="654500" y="1871076"/>
          <a:ext cx="7834994" cy="165320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7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DRYGALSKI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zatacdondorganes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CROCI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Carlo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 Rdodien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5214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HENDRICK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Robert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CPNV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1405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DD9073-E0C6-46A0-8C75-6F4AD85F5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67988" r="-736"/>
          <a:stretch/>
        </p:blipFill>
        <p:spPr>
          <a:xfrm>
            <a:off x="0" y="2564645"/>
            <a:ext cx="9252520" cy="3677161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4EC61A8A-7558-4330-B8DB-A75F85DBB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Calendrier 2025</a:t>
            </a:r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5062E9F9-4F7D-4768-85CC-C51F550B877B}"/>
              </a:ext>
            </a:extLst>
          </p:cNvPr>
          <p:cNvSpPr txBox="1">
            <a:spLocks/>
          </p:cNvSpPr>
          <p:nvPr/>
        </p:nvSpPr>
        <p:spPr>
          <a:xfrm>
            <a:off x="684681" y="1412776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36 Courses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34140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4EC61A8A-7558-4330-B8DB-A75F85DBB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Calendrier 2025</a:t>
            </a:r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24A4EE-60A9-44DA-9766-F5D6C0B28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81" y="1268760"/>
            <a:ext cx="7774633" cy="522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4196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4EC61A8A-7558-4330-B8DB-A75F85DBB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Calendrier 2025</a:t>
            </a: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672832-0331-49EF-BDA8-DCC7D074D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802" y="1124744"/>
            <a:ext cx="4330392" cy="56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013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4EC61A8A-7558-4330-B8DB-A75F85DBB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Les chiffres de 2024</a:t>
            </a:r>
            <a:endParaRPr lang="fr-F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5D5DEBE-59A2-47C5-93A9-4A752B6E74B1}"/>
              </a:ext>
            </a:extLst>
          </p:cNvPr>
          <p:cNvSpPr txBox="1"/>
          <p:nvPr/>
        </p:nvSpPr>
        <p:spPr>
          <a:xfrm>
            <a:off x="827584" y="1772816"/>
            <a:ext cx="78250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Moyenne par course : </a:t>
            </a:r>
            <a:r>
              <a:rPr lang="fr-BE" sz="2400" b="1" dirty="0"/>
              <a:t>535</a:t>
            </a:r>
            <a:r>
              <a:rPr lang="fr-BE" sz="2400" dirty="0"/>
              <a:t> (+10%)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Inscrits au challenge : 875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575 ont atteint les 6 courses minimales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Cette année, on a fait 4x le tour de la terre (161000 Km)</a:t>
            </a:r>
            <a:endParaRPr lang="x-non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x-none" dirty="0"/>
          </a:p>
        </p:txBody>
      </p:sp>
      <p:pic>
        <p:nvPicPr>
          <p:cNvPr id="2059" name="Picture 11">
            <a:extLst>
              <a:ext uri="{FF2B5EF4-FFF2-40B4-BE49-F238E27FC236}">
                <a16:creationId xmlns:a16="http://schemas.microsoft.com/office/drawing/2014/main" xmlns="" id="{104DC6E3-A608-4E92-8FFD-405FF17A1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3504" y="3429000"/>
            <a:ext cx="3356992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450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Grande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9D0D61D-5B74-4141-B2B7-809391A16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5296579"/>
              </p:ext>
            </p:extLst>
          </p:nvPr>
        </p:nvGraphicFramePr>
        <p:xfrm>
          <a:off x="573628" y="1916832"/>
          <a:ext cx="8246844" cy="460850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99194">
                  <a:extLst>
                    <a:ext uri="{9D8B030D-6E8A-4147-A177-3AD203B41FA5}">
                      <a16:colId xmlns:a16="http://schemas.microsoft.com/office/drawing/2014/main" xmlns="" val="1473115865"/>
                    </a:ext>
                  </a:extLst>
                </a:gridCol>
                <a:gridCol w="1680213">
                  <a:extLst>
                    <a:ext uri="{9D8B030D-6E8A-4147-A177-3AD203B41FA5}">
                      <a16:colId xmlns:a16="http://schemas.microsoft.com/office/drawing/2014/main" xmlns="" val="3937112427"/>
                    </a:ext>
                  </a:extLst>
                </a:gridCol>
                <a:gridCol w="1643688">
                  <a:extLst>
                    <a:ext uri="{9D8B030D-6E8A-4147-A177-3AD203B41FA5}">
                      <a16:colId xmlns:a16="http://schemas.microsoft.com/office/drawing/2014/main" xmlns="" val="3138638944"/>
                    </a:ext>
                  </a:extLst>
                </a:gridCol>
                <a:gridCol w="2353922">
                  <a:extLst>
                    <a:ext uri="{9D8B030D-6E8A-4147-A177-3AD203B41FA5}">
                      <a16:colId xmlns:a16="http://schemas.microsoft.com/office/drawing/2014/main" xmlns="" val="992228619"/>
                    </a:ext>
                  </a:extLst>
                </a:gridCol>
                <a:gridCol w="1237838">
                  <a:extLst>
                    <a:ext uri="{9D8B030D-6E8A-4147-A177-3AD203B41FA5}">
                      <a16:colId xmlns:a16="http://schemas.microsoft.com/office/drawing/2014/main" xmlns="" val="2015499587"/>
                    </a:ext>
                  </a:extLst>
                </a:gridCol>
                <a:gridCol w="831989">
                  <a:extLst>
                    <a:ext uri="{9D8B030D-6E8A-4147-A177-3AD203B41FA5}">
                      <a16:colId xmlns:a16="http://schemas.microsoft.com/office/drawing/2014/main" xmlns="" val="3187583272"/>
                    </a:ext>
                  </a:extLst>
                </a:gridCol>
              </a:tblGrid>
              <a:tr h="62867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Place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 dirty="0">
                          <a:effectLst/>
                        </a:rPr>
                        <a:t>Nom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>
                          <a:effectLst/>
                        </a:rPr>
                        <a:t>Prénom</a:t>
                      </a:r>
                      <a:endParaRPr lang="fr-B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>
                          <a:effectLst/>
                        </a:rPr>
                        <a:t>Club</a:t>
                      </a:r>
                      <a:endParaRPr lang="fr-B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Nb </a:t>
                      </a:r>
                      <a:r>
                        <a:rPr lang="fr-BE" sz="1600" b="1" u="none" strike="noStrike" dirty="0" err="1">
                          <a:effectLst/>
                        </a:rPr>
                        <a:t>tot</a:t>
                      </a:r>
                      <a:r>
                        <a:rPr lang="fr-BE" sz="1600" b="1" u="none" strike="noStrike" dirty="0">
                          <a:effectLst/>
                        </a:rPr>
                        <a:t> courses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Points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1499766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1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PLETINCKX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Sylvie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trottineurs de soignies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8793190"/>
                  </a:ext>
                </a:extLst>
              </a:tr>
              <a:tr h="67093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2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PAEPE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8410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1183970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3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DEMARET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Patricia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Trottineurs de Soignies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8333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022644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4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CREMER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Solange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TTDA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95409304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5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Joelle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Tous au bar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7576.4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0070663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6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DESHAYES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7440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4606667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7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Cornet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Jacqueline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7263.84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1132337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8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TURCK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Pascale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7194.37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09779507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9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BRUSADELLI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Lidiana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Ciao Italia / Run For Fun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92777383"/>
                  </a:ext>
                </a:extLst>
              </a:tr>
              <a:tr h="381211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10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 Vooren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Célia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7027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4941135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Top 10 - Femmes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70369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Grande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9D0D61D-5B74-4141-B2B7-809391A16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6162812"/>
              </p:ext>
            </p:extLst>
          </p:nvPr>
        </p:nvGraphicFramePr>
        <p:xfrm>
          <a:off x="573628" y="1916832"/>
          <a:ext cx="8246844" cy="460850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99194">
                  <a:extLst>
                    <a:ext uri="{9D8B030D-6E8A-4147-A177-3AD203B41FA5}">
                      <a16:colId xmlns:a16="http://schemas.microsoft.com/office/drawing/2014/main" xmlns="" val="1473115865"/>
                    </a:ext>
                  </a:extLst>
                </a:gridCol>
                <a:gridCol w="1680213">
                  <a:extLst>
                    <a:ext uri="{9D8B030D-6E8A-4147-A177-3AD203B41FA5}">
                      <a16:colId xmlns:a16="http://schemas.microsoft.com/office/drawing/2014/main" xmlns="" val="3937112427"/>
                    </a:ext>
                  </a:extLst>
                </a:gridCol>
                <a:gridCol w="1643688">
                  <a:extLst>
                    <a:ext uri="{9D8B030D-6E8A-4147-A177-3AD203B41FA5}">
                      <a16:colId xmlns:a16="http://schemas.microsoft.com/office/drawing/2014/main" xmlns="" val="3138638944"/>
                    </a:ext>
                  </a:extLst>
                </a:gridCol>
                <a:gridCol w="2353922">
                  <a:extLst>
                    <a:ext uri="{9D8B030D-6E8A-4147-A177-3AD203B41FA5}">
                      <a16:colId xmlns:a16="http://schemas.microsoft.com/office/drawing/2014/main" xmlns="" val="992228619"/>
                    </a:ext>
                  </a:extLst>
                </a:gridCol>
                <a:gridCol w="1237838">
                  <a:extLst>
                    <a:ext uri="{9D8B030D-6E8A-4147-A177-3AD203B41FA5}">
                      <a16:colId xmlns:a16="http://schemas.microsoft.com/office/drawing/2014/main" xmlns="" val="2015499587"/>
                    </a:ext>
                  </a:extLst>
                </a:gridCol>
                <a:gridCol w="831989">
                  <a:extLst>
                    <a:ext uri="{9D8B030D-6E8A-4147-A177-3AD203B41FA5}">
                      <a16:colId xmlns:a16="http://schemas.microsoft.com/office/drawing/2014/main" xmlns="" val="3187583272"/>
                    </a:ext>
                  </a:extLst>
                </a:gridCol>
              </a:tblGrid>
              <a:tr h="62867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Place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 dirty="0">
                          <a:effectLst/>
                        </a:rPr>
                        <a:t>Nom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>
                          <a:effectLst/>
                        </a:rPr>
                        <a:t>Prénom</a:t>
                      </a:r>
                      <a:endParaRPr lang="fr-B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>
                          <a:effectLst/>
                        </a:rPr>
                        <a:t>Club</a:t>
                      </a:r>
                      <a:endParaRPr lang="fr-B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Nb </a:t>
                      </a:r>
                      <a:r>
                        <a:rPr lang="fr-BE" sz="1600" b="1" u="none" strike="noStrike" dirty="0" err="1">
                          <a:effectLst/>
                        </a:rPr>
                        <a:t>tot</a:t>
                      </a:r>
                      <a:r>
                        <a:rPr lang="fr-BE" sz="1600" b="1" u="none" strike="noStrike" dirty="0">
                          <a:effectLst/>
                        </a:rPr>
                        <a:t> courses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Points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1499766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1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Vertigo-CABW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8793190"/>
                  </a:ext>
                </a:extLst>
              </a:tr>
              <a:tr h="67093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2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TASSIN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Franz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10378.9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1183970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3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DUPUIS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Laurent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 For Fun Boussu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10096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022644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4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CREMER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TDA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10077.7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95409304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5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BEUGNIES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9901.73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0070663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6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9864.01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4606667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7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FONTIGNIES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Loic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9860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1132337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8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Ismael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09779507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9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CULOT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Jean-Marc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92777383"/>
                  </a:ext>
                </a:extLst>
              </a:tr>
              <a:tr h="381211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10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BIETTLOT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Benjamin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9742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4941135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Top 10 - Hommes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89032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Sponsors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xmlns="" id="{CB45CC54-1005-4C37-A42B-2F3B4FE5709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5" y="1412776"/>
            <a:ext cx="324035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559D1C-1003-4E30-8E2D-BACAFB9D63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0615" y="1418915"/>
            <a:ext cx="2995881" cy="151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B18196-C35B-4B10-A643-286477186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1598" y="3233841"/>
            <a:ext cx="1703461" cy="1626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3E87D5-FA3F-4DDB-977C-291F9A61B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1597" y="5085184"/>
            <a:ext cx="1703461" cy="1703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F4BCF-ECD0-4DE2-8209-0773ADC9AE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0521" y="1412776"/>
            <a:ext cx="2245617" cy="1703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0571A01-6C77-4A03-BF11-FA36B91DEE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7991" y="3650616"/>
            <a:ext cx="2415540" cy="792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40D69F7-4AAE-4227-B529-C0FA7A49C4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682" y="3501008"/>
            <a:ext cx="2243609" cy="1236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F9BBBE-1297-4EB6-A2C4-3611524F56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1124" y="5085184"/>
            <a:ext cx="1695371" cy="16953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E8BE4A8-DBD3-49AF-A20B-3668D1BD98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5" y="5061201"/>
            <a:ext cx="1607980" cy="16079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698F14-A739-4AB7-A4FA-9ECCB5C2FB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2604" y="5085184"/>
            <a:ext cx="1831874" cy="18318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1F4874B-6C35-4442-89E3-6DCC115B07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5301208"/>
            <a:ext cx="1462015" cy="97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943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Grande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Femmes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6513018"/>
              </p:ext>
            </p:extLst>
          </p:nvPr>
        </p:nvGraphicFramePr>
        <p:xfrm>
          <a:off x="654500" y="1871076"/>
          <a:ext cx="7834994" cy="488346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Juniors dames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Place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Nom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Prénom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Club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Points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 dirty="0">
                          <a:effectLst/>
                        </a:rPr>
                        <a:t>1</a:t>
                      </a:r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LAMBERT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Juliette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Espoirs dames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Séniores Dames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CREMER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Solange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TTDA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 VOOREN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Célia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7027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Madison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 Nalinnes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5842.4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7123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Grande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Femmes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9778453"/>
              </p:ext>
            </p:extLst>
          </p:nvPr>
        </p:nvGraphicFramePr>
        <p:xfrm>
          <a:off x="654500" y="1871076"/>
          <a:ext cx="7834994" cy="472372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1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Place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Nom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Prénom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Club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Points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 dirty="0">
                          <a:effectLst/>
                        </a:rPr>
                        <a:t>1</a:t>
                      </a:r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PAEPE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8410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DESHAYES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7440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Jourdain-Bernard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6760.07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2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PLETINCKX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Sylvie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trottineurs de soignies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Joelle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Tous au bar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7576.4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TURCK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Pascale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7194.37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3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DEMARET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Patricia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Trottineurs de Soignies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8333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GUERIN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Veronique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Fabienne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Wolf Legs Team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5807.64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52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Grande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Femmes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6524356"/>
              </p:ext>
            </p:extLst>
          </p:nvPr>
        </p:nvGraphicFramePr>
        <p:xfrm>
          <a:off x="654500" y="1871076"/>
          <a:ext cx="7834994" cy="472372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4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Place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Nom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Prénom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Club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Points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 dirty="0">
                          <a:effectLst/>
                        </a:rPr>
                        <a:t>1</a:t>
                      </a:r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BRUSADELLI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Lidiana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Ciao Italia / Run For Fun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ZHANG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Chun-Ling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JCHSH / La Hest Run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5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Cornet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Jacqueline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7263.84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THIRION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Fanfan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 / Zonards Lobbes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FERAIN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Therese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trottineurs de Soignies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6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VEKEMAN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Bernadette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5149.32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COUTELLIER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Marie-Louise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4647.32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DECAMP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4074.1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1099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Grande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Hommes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6017026"/>
              </p:ext>
            </p:extLst>
          </p:nvPr>
        </p:nvGraphicFramePr>
        <p:xfrm>
          <a:off x="654500" y="1916832"/>
          <a:ext cx="7834994" cy="31770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Espoirs Hommes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Prénom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Club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Points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MESTRE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Romain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9170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Jacquemyns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Boris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Trottineurs de Soignies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Gelay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hest run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Séniors hommes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TASSIN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Franz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10378.9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CREMER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TDA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10077.7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FONTIGNIES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Loic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9860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2706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Grande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Hommes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6464950"/>
              </p:ext>
            </p:extLst>
          </p:nvPr>
        </p:nvGraphicFramePr>
        <p:xfrm>
          <a:off x="654500" y="1871076"/>
          <a:ext cx="7834994" cy="472372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1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Vertigo-CABW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DUPUIS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Laurent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 For Fun Boussu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10096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BEUGNIES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9901.73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2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9864.01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 ACHTE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Christophe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FERAUCHE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9236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3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CULOT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Jean-Marc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KADDOUR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Karim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9257.09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BAERT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8729.64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2087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Grande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Hommes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3211242"/>
              </p:ext>
            </p:extLst>
          </p:nvPr>
        </p:nvGraphicFramePr>
        <p:xfrm>
          <a:off x="654500" y="1871076"/>
          <a:ext cx="7834994" cy="472372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4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WERY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8527.59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NEMETH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8310.6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BORREMANS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Bernard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 Estinnes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5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BERREWAERTS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Etienne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7384.58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EYLENBOSCH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B.V.L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BRANCART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Vétérans 6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CANIVET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Roland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BOUFFIOLS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6611.44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DURIAU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Jean-Luc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JT Besonrieux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FERAUCHE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Jean-Marie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UAC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9216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58" y="71414"/>
            <a:ext cx="8358246" cy="1285884"/>
          </a:xfrm>
        </p:spPr>
        <p:txBody>
          <a:bodyPr>
            <a:normAutofit fontScale="90000"/>
          </a:bodyPr>
          <a:lstStyle/>
          <a:p>
            <a:r>
              <a:rPr lang="fr-BE" dirty="0"/>
              <a:t>Classement des clubs par participations</a:t>
            </a:r>
            <a:endParaRPr lang="fr-FR" dirty="0"/>
          </a:p>
        </p:txBody>
      </p:sp>
      <p:pic>
        <p:nvPicPr>
          <p:cNvPr id="1027" name="Picture 3" descr="C:\Users\doyen\OneDrive\Bureau\Challenge\siteChallenge\creation\logo club\E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857496"/>
            <a:ext cx="1744632" cy="1304928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5631" y="1265090"/>
            <a:ext cx="2424109" cy="209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3214678" y="3357562"/>
            <a:ext cx="264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1</a:t>
            </a:r>
            <a:r>
              <a:rPr lang="fr-BE" baseline="30000" dirty="0"/>
              <a:t>er</a:t>
            </a:r>
            <a:r>
              <a:rPr lang="fr-BE" dirty="0"/>
              <a:t> avec 686 participations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715008" y="4286256"/>
            <a:ext cx="259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3</a:t>
            </a:r>
            <a:r>
              <a:rPr lang="fr-BE" baseline="30000" dirty="0"/>
              <a:t>e</a:t>
            </a:r>
            <a:r>
              <a:rPr lang="fr-BE" dirty="0"/>
              <a:t> avec 434 participations</a:t>
            </a:r>
            <a:endParaRPr lang="fr-FR" dirty="0"/>
          </a:p>
        </p:txBody>
      </p:sp>
      <p:pic>
        <p:nvPicPr>
          <p:cNvPr id="14" name="Picture 1" descr="https://challengehainaut.be/LaHestRun/assets/images/group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928802"/>
            <a:ext cx="2000264" cy="1742497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285720" y="3857628"/>
            <a:ext cx="259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2</a:t>
            </a:r>
            <a:r>
              <a:rPr lang="fr-BE" baseline="30000" dirty="0"/>
              <a:t>e</a:t>
            </a:r>
            <a:r>
              <a:rPr lang="fr-BE" dirty="0"/>
              <a:t> avec 587 participations</a:t>
            </a:r>
            <a:endParaRPr lang="fr-FR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4714884"/>
            <a:ext cx="1962903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ZoneTexte 17"/>
          <p:cNvSpPr txBox="1"/>
          <p:nvPr/>
        </p:nvSpPr>
        <p:spPr>
          <a:xfrm>
            <a:off x="642910" y="6143644"/>
            <a:ext cx="259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4</a:t>
            </a:r>
            <a:r>
              <a:rPr lang="fr-BE" baseline="30000" dirty="0"/>
              <a:t>e</a:t>
            </a:r>
            <a:r>
              <a:rPr lang="fr-BE" dirty="0"/>
              <a:t> avec 429 participations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643570" y="6286520"/>
            <a:ext cx="259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5</a:t>
            </a:r>
            <a:r>
              <a:rPr lang="fr-BE" baseline="30000" dirty="0"/>
              <a:t>e</a:t>
            </a:r>
            <a:r>
              <a:rPr lang="fr-BE" dirty="0"/>
              <a:t> avec 409 participations</a:t>
            </a:r>
            <a:endParaRPr lang="fr-FR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857760"/>
            <a:ext cx="1826750" cy="149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Image 4" descr="LOGO 3.jpg">
            <a:extLst>
              <a:ext uri="{FF2B5EF4-FFF2-40B4-BE49-F238E27FC236}">
                <a16:creationId xmlns:a16="http://schemas.microsoft.com/office/drawing/2014/main" xmlns="" id="{1D5F080C-4582-4A46-AE95-54581CB5FDE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pic>
        <p:nvPicPr>
          <p:cNvPr id="17" name="Image 4" descr="LOGO 3.jpg">
            <a:extLst>
              <a:ext uri="{FF2B5EF4-FFF2-40B4-BE49-F238E27FC236}">
                <a16:creationId xmlns:a16="http://schemas.microsoft.com/office/drawing/2014/main" xmlns="" id="{0E07E1B5-8182-4CB7-AFC8-C3E442C7817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18558" y="255895"/>
            <a:ext cx="768284" cy="80215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BE" dirty="0"/>
              <a:t>La Tombola</a:t>
            </a:r>
            <a:endParaRPr lang="fr-FR" dirty="0"/>
          </a:p>
        </p:txBody>
      </p:sp>
      <p:pic>
        <p:nvPicPr>
          <p:cNvPr id="1026" name="Picture 2" descr="Visite de la distillerie 2 à 6 pers. ( Sur RDV 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96331" y="1825625"/>
            <a:ext cx="4351338" cy="4351338"/>
          </a:xfrm>
          <a:prstGeom prst="rect">
            <a:avLst/>
          </a:prstGeom>
          <a:noFill/>
        </p:spPr>
      </p:pic>
      <p:pic>
        <p:nvPicPr>
          <p:cNvPr id="1028" name="Picture 4" descr="Autres bulles belges que celles des BD | Focus on Belg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552" y="864537"/>
            <a:ext cx="6858048" cy="3271570"/>
          </a:xfrm>
          <a:prstGeom prst="rect">
            <a:avLst/>
          </a:prstGeom>
          <a:noFill/>
        </p:spPr>
      </p:pic>
      <p:pic>
        <p:nvPicPr>
          <p:cNvPr id="1032" name="Picture 8" descr="https://st-feuillien.com/app/uploads/2022/11/STF-TRIPLE-magnum-ambiance-sca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86388"/>
            <a:ext cx="4036901" cy="2270757"/>
          </a:xfrm>
          <a:prstGeom prst="rect">
            <a:avLst/>
          </a:prstGeom>
          <a:noFill/>
        </p:spPr>
      </p:pic>
      <p:pic>
        <p:nvPicPr>
          <p:cNvPr id="1030" name="Picture 6" descr="St-Feuillien Grand Cru 6 x 75cl - Brasserie St-Feuilli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3929066"/>
            <a:ext cx="2214578" cy="2214578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4450B0-95F4-4BF4-B888-829AE9BF492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5373216"/>
            <a:ext cx="1906779" cy="1697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9A1CDC9-5345-40FA-8062-55460DD91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16" y="2640901"/>
            <a:ext cx="1882702" cy="25763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5EEDD98-2219-4D1D-9A8D-8CE826C61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30575">
            <a:off x="6754137" y="1008925"/>
            <a:ext cx="1816307" cy="1142412"/>
          </a:xfrm>
          <a:prstGeom prst="rect">
            <a:avLst/>
          </a:prstGeom>
        </p:spPr>
      </p:pic>
      <p:pic>
        <p:nvPicPr>
          <p:cNvPr id="19" name="Image 4" descr="LOGO 3.jpg">
            <a:extLst>
              <a:ext uri="{FF2B5EF4-FFF2-40B4-BE49-F238E27FC236}">
                <a16:creationId xmlns:a16="http://schemas.microsoft.com/office/drawing/2014/main" xmlns="" id="{B9B3B7F5-F052-4213-A370-4DA1F6B49DA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74054" y="5949280"/>
            <a:ext cx="768284" cy="80215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58" y="71414"/>
            <a:ext cx="8358246" cy="1285884"/>
          </a:xfrm>
        </p:spPr>
        <p:txBody>
          <a:bodyPr>
            <a:normAutofit fontScale="90000"/>
          </a:bodyPr>
          <a:lstStyle/>
          <a:p>
            <a:r>
              <a:rPr lang="fr-BE" dirty="0"/>
              <a:t>MERCI </a:t>
            </a:r>
            <a:br>
              <a:rPr lang="fr-BE" dirty="0"/>
            </a:br>
            <a:r>
              <a:rPr lang="fr-BE" dirty="0"/>
              <a:t>POUR VOTRE PRESENCE !</a:t>
            </a:r>
            <a:endParaRPr lang="fr-FR" dirty="0"/>
          </a:p>
        </p:txBody>
      </p:sp>
      <p:pic>
        <p:nvPicPr>
          <p:cNvPr id="16" name="Image 4" descr="LOGO 3.jpg">
            <a:extLst>
              <a:ext uri="{FF2B5EF4-FFF2-40B4-BE49-F238E27FC236}">
                <a16:creationId xmlns:a16="http://schemas.microsoft.com/office/drawing/2014/main" xmlns="" id="{1D5F080C-4582-4A46-AE95-54581CB5FD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pic>
        <p:nvPicPr>
          <p:cNvPr id="17" name="Image 4" descr="LOGO 3.jpg">
            <a:extLst>
              <a:ext uri="{FF2B5EF4-FFF2-40B4-BE49-F238E27FC236}">
                <a16:creationId xmlns:a16="http://schemas.microsoft.com/office/drawing/2014/main" xmlns="" id="{0E07E1B5-8182-4CB7-AFC8-C3E442C781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8558" y="255895"/>
            <a:ext cx="768284" cy="802153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xmlns="" id="{AD259534-B0EB-4E5B-A0CC-C83A55734465}"/>
              </a:ext>
            </a:extLst>
          </p:cNvPr>
          <p:cNvSpPr txBox="1">
            <a:spLocks/>
          </p:cNvSpPr>
          <p:nvPr/>
        </p:nvSpPr>
        <p:spPr>
          <a:xfrm>
            <a:off x="392877" y="2564904"/>
            <a:ext cx="8358246" cy="12858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Rendez-vous en 2025 (c’est reparti le dimanche 12 janvier à La Louvière)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xmlns="" id="{5BF8B35F-2A47-4DDB-BE5A-6CBD5ADC7B27}"/>
              </a:ext>
            </a:extLst>
          </p:cNvPr>
          <p:cNvSpPr txBox="1">
            <a:spLocks/>
          </p:cNvSpPr>
          <p:nvPr/>
        </p:nvSpPr>
        <p:spPr>
          <a:xfrm>
            <a:off x="392877" y="4415452"/>
            <a:ext cx="8358246" cy="12858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800" dirty="0">
                <a:latin typeface="Pristina" panose="03060402040406080204" pitchFamily="66" charset="0"/>
              </a:rPr>
              <a:t>à Table !</a:t>
            </a:r>
            <a:endParaRPr lang="fr-FR" sz="4800" dirty="0">
              <a:latin typeface="Pristina" panose="0306040204040608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775404-F409-4198-921E-488BE8549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5244468"/>
            <a:ext cx="2016224" cy="1134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3664C2-79D5-45E6-9835-7AA9F74D8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5244468"/>
            <a:ext cx="1826124" cy="11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698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0A1CC5-B981-43C0-9854-A95CAAE94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5781"/>
            <a:ext cx="4847573" cy="6858000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xmlns="" id="{5721A976-16EF-4A9A-87F0-6913BD4A9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597996">
            <a:off x="267322" y="857842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Publicité pour la bonne cause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7347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Sponsors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pic>
        <p:nvPicPr>
          <p:cNvPr id="9" name="St-Feuillien Cuvée de Noël">
            <a:hlinkClick r:id="" action="ppaction://media"/>
            <a:extLst>
              <a:ext uri="{FF2B5EF4-FFF2-40B4-BE49-F238E27FC236}">
                <a16:creationId xmlns:a16="http://schemas.microsoft.com/office/drawing/2014/main" xmlns="" id="{8B5CA1AE-6009-46A3-B973-38E5423A8D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" y="13407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240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Petite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9D0D61D-5B74-4141-B2B7-809391A16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0646355"/>
              </p:ext>
            </p:extLst>
          </p:nvPr>
        </p:nvGraphicFramePr>
        <p:xfrm>
          <a:off x="573628" y="1916832"/>
          <a:ext cx="8246844" cy="460850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99194">
                  <a:extLst>
                    <a:ext uri="{9D8B030D-6E8A-4147-A177-3AD203B41FA5}">
                      <a16:colId xmlns:a16="http://schemas.microsoft.com/office/drawing/2014/main" xmlns="" val="1473115865"/>
                    </a:ext>
                  </a:extLst>
                </a:gridCol>
                <a:gridCol w="1680213">
                  <a:extLst>
                    <a:ext uri="{9D8B030D-6E8A-4147-A177-3AD203B41FA5}">
                      <a16:colId xmlns:a16="http://schemas.microsoft.com/office/drawing/2014/main" xmlns="" val="3937112427"/>
                    </a:ext>
                  </a:extLst>
                </a:gridCol>
                <a:gridCol w="1643688">
                  <a:extLst>
                    <a:ext uri="{9D8B030D-6E8A-4147-A177-3AD203B41FA5}">
                      <a16:colId xmlns:a16="http://schemas.microsoft.com/office/drawing/2014/main" xmlns="" val="3138638944"/>
                    </a:ext>
                  </a:extLst>
                </a:gridCol>
                <a:gridCol w="2353922">
                  <a:extLst>
                    <a:ext uri="{9D8B030D-6E8A-4147-A177-3AD203B41FA5}">
                      <a16:colId xmlns:a16="http://schemas.microsoft.com/office/drawing/2014/main" xmlns="" val="992228619"/>
                    </a:ext>
                  </a:extLst>
                </a:gridCol>
                <a:gridCol w="1237838">
                  <a:extLst>
                    <a:ext uri="{9D8B030D-6E8A-4147-A177-3AD203B41FA5}">
                      <a16:colId xmlns:a16="http://schemas.microsoft.com/office/drawing/2014/main" xmlns="" val="2015499587"/>
                    </a:ext>
                  </a:extLst>
                </a:gridCol>
                <a:gridCol w="831989">
                  <a:extLst>
                    <a:ext uri="{9D8B030D-6E8A-4147-A177-3AD203B41FA5}">
                      <a16:colId xmlns:a16="http://schemas.microsoft.com/office/drawing/2014/main" xmlns="" val="3187583272"/>
                    </a:ext>
                  </a:extLst>
                </a:gridCol>
              </a:tblGrid>
              <a:tr h="62867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Place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 dirty="0">
                          <a:effectLst/>
                        </a:rPr>
                        <a:t>Nom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>
                          <a:effectLst/>
                        </a:rPr>
                        <a:t>Prénom</a:t>
                      </a:r>
                      <a:endParaRPr lang="fr-B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>
                          <a:effectLst/>
                        </a:rPr>
                        <a:t>Club</a:t>
                      </a:r>
                      <a:endParaRPr lang="fr-B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Nb </a:t>
                      </a:r>
                      <a:r>
                        <a:rPr lang="fr-BE" sz="1600" b="1" u="none" strike="noStrike" dirty="0" err="1">
                          <a:effectLst/>
                        </a:rPr>
                        <a:t>tot</a:t>
                      </a:r>
                      <a:r>
                        <a:rPr lang="fr-BE" sz="1600" b="1" u="none" strike="noStrike" dirty="0">
                          <a:effectLst/>
                        </a:rPr>
                        <a:t> courses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Points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1499766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1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Jessica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8793190"/>
                  </a:ext>
                </a:extLst>
              </a:tr>
              <a:tr h="67093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2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WAUQUIER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Sylvie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Team BorHaine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8976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1183970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3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MAESFRANCKX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Adelaïde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Théodo tempo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8824.08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022644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4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Shirley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8114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95409304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5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Amelita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8049.78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0070663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6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BEAULOYE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4606667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7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Mertens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7965.56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1132337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8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Fortemps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Elizabeth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09779507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9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DENISSIO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Namsey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7626.41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92777383"/>
                  </a:ext>
                </a:extLst>
              </a:tr>
              <a:tr h="381211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10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CHAUVAUX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7476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4941135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Top 10 - Femmes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35727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Petite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9D0D61D-5B74-4141-B2B7-809391A16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1582690"/>
              </p:ext>
            </p:extLst>
          </p:nvPr>
        </p:nvGraphicFramePr>
        <p:xfrm>
          <a:off x="573628" y="1916832"/>
          <a:ext cx="8246844" cy="460850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99194">
                  <a:extLst>
                    <a:ext uri="{9D8B030D-6E8A-4147-A177-3AD203B41FA5}">
                      <a16:colId xmlns:a16="http://schemas.microsoft.com/office/drawing/2014/main" xmlns="" val="1473115865"/>
                    </a:ext>
                  </a:extLst>
                </a:gridCol>
                <a:gridCol w="1680213">
                  <a:extLst>
                    <a:ext uri="{9D8B030D-6E8A-4147-A177-3AD203B41FA5}">
                      <a16:colId xmlns:a16="http://schemas.microsoft.com/office/drawing/2014/main" xmlns="" val="3937112427"/>
                    </a:ext>
                  </a:extLst>
                </a:gridCol>
                <a:gridCol w="1643688">
                  <a:extLst>
                    <a:ext uri="{9D8B030D-6E8A-4147-A177-3AD203B41FA5}">
                      <a16:colId xmlns:a16="http://schemas.microsoft.com/office/drawing/2014/main" xmlns="" val="3138638944"/>
                    </a:ext>
                  </a:extLst>
                </a:gridCol>
                <a:gridCol w="2353922">
                  <a:extLst>
                    <a:ext uri="{9D8B030D-6E8A-4147-A177-3AD203B41FA5}">
                      <a16:colId xmlns:a16="http://schemas.microsoft.com/office/drawing/2014/main" xmlns="" val="992228619"/>
                    </a:ext>
                  </a:extLst>
                </a:gridCol>
                <a:gridCol w="1237838">
                  <a:extLst>
                    <a:ext uri="{9D8B030D-6E8A-4147-A177-3AD203B41FA5}">
                      <a16:colId xmlns:a16="http://schemas.microsoft.com/office/drawing/2014/main" xmlns="" val="2015499587"/>
                    </a:ext>
                  </a:extLst>
                </a:gridCol>
                <a:gridCol w="831989">
                  <a:extLst>
                    <a:ext uri="{9D8B030D-6E8A-4147-A177-3AD203B41FA5}">
                      <a16:colId xmlns:a16="http://schemas.microsoft.com/office/drawing/2014/main" xmlns="" val="3187583272"/>
                    </a:ext>
                  </a:extLst>
                </a:gridCol>
              </a:tblGrid>
              <a:tr h="62867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Place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 dirty="0">
                          <a:effectLst/>
                        </a:rPr>
                        <a:t>Nom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>
                          <a:effectLst/>
                        </a:rPr>
                        <a:t>Prénom</a:t>
                      </a:r>
                      <a:endParaRPr lang="fr-B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b="1" u="none" strike="noStrike">
                          <a:effectLst/>
                        </a:rPr>
                        <a:t>Club</a:t>
                      </a:r>
                      <a:endParaRPr lang="fr-B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Nb </a:t>
                      </a:r>
                      <a:r>
                        <a:rPr lang="fr-BE" sz="1600" b="1" u="none" strike="noStrike" dirty="0" err="1">
                          <a:effectLst/>
                        </a:rPr>
                        <a:t>tot</a:t>
                      </a:r>
                      <a:r>
                        <a:rPr lang="fr-BE" sz="1600" b="1" u="none" strike="noStrike" dirty="0">
                          <a:effectLst/>
                        </a:rPr>
                        <a:t> courses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Points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1499766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1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DEHAEN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Dorian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Vertigo/CABW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31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10794.4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8793190"/>
                  </a:ext>
                </a:extLst>
              </a:tr>
              <a:tr h="67093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2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DOS REIS MONTEIRO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Ricardo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CRAC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32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10763.8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1183970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3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DESHAYES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Michael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individuel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31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10527.5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022644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4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TEMMERMAN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Cedric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JCPMF Fontaine-l'Évêque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31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10428.5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95409304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5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ECHTERBILLE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Pierre-Alex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Individuel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29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10224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0070663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6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ECHTERBILLE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Francois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Individuel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30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10213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46066671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7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BILANZOLA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Walter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TEAM HORLAIT - ACTE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31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10191.8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1132337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8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GRAINDORGE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Lucas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Individuel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18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>
                          <a:effectLst/>
                        </a:rPr>
                        <a:t>9964.26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09779507"/>
                  </a:ext>
                </a:extLst>
              </a:tr>
              <a:tr h="365962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9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HADJ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Paul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MOHA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29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9953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92777383"/>
                  </a:ext>
                </a:extLst>
              </a:tr>
              <a:tr h="381211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10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RISO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Francisco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>
                          <a:effectLst/>
                        </a:rPr>
                        <a:t>Team Horlait</a:t>
                      </a:r>
                      <a:endParaRPr lang="fr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29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600" u="none" strike="noStrike" dirty="0">
                          <a:effectLst/>
                        </a:rPr>
                        <a:t>9904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4941135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Top 10 - Hommes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109444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Petite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Femmes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6477670"/>
              </p:ext>
            </p:extLst>
          </p:nvPr>
        </p:nvGraphicFramePr>
        <p:xfrm>
          <a:off x="654500" y="1871076"/>
          <a:ext cx="7834994" cy="488346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Juniors dames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Place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Nom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Prénom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Club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Points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 dirty="0">
                          <a:effectLst/>
                        </a:rPr>
                        <a:t>1</a:t>
                      </a:r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FORTEMPS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Elizabeth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LIMELETTE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ACLO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6139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GOFFIN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Binde à Mickey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Espoirs dames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POELAERT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6681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ORLANDO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Giulia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AMJB Belmat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VLAMINCK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Séniores Dames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Jessica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MAESFRANCKX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Adelaïde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Théodo tempo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8824.08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BEAULOYE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92177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Petite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Femmes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3307477"/>
              </p:ext>
            </p:extLst>
          </p:nvPr>
        </p:nvGraphicFramePr>
        <p:xfrm>
          <a:off x="654500" y="1871076"/>
          <a:ext cx="7834994" cy="472372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1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Place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Nom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Prénom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Club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Points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 dirty="0">
                          <a:effectLst/>
                        </a:rPr>
                        <a:t>1</a:t>
                      </a:r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Shirley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8114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Mertens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7965.56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DENISSIO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Namsey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7626.41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2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WAUQUIER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Sylvie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Team BorHaine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8976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Amelita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8049.78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Bérangère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Trottineurs de Soignies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7371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3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Arielle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6889.35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POIVRE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Véronique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5543.28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BOSMANS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Isabelle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Rc.peissant/jc estinnes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9033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682" y="288331"/>
            <a:ext cx="7774633" cy="749945"/>
          </a:xfrm>
        </p:spPr>
        <p:txBody>
          <a:bodyPr>
            <a:normAutofit/>
          </a:bodyPr>
          <a:lstStyle/>
          <a:p>
            <a:r>
              <a:rPr lang="fr-BE" dirty="0"/>
              <a:t>Petite distance</a:t>
            </a:r>
            <a:endParaRPr lang="fr-FR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255894"/>
            <a:ext cx="768284" cy="802153"/>
          </a:xfrm>
          <a:prstGeom prst="rect">
            <a:avLst/>
          </a:prstGeom>
        </p:spPr>
      </p:pic>
      <p:pic>
        <p:nvPicPr>
          <p:cNvPr id="4" name="Image 4" descr="LOGO 3.jpg">
            <a:extLst>
              <a:ext uri="{FF2B5EF4-FFF2-40B4-BE49-F238E27FC236}">
                <a16:creationId xmlns:a16="http://schemas.microsoft.com/office/drawing/2014/main" xmlns="" id="{4AC26FB8-66B3-4D79-8D84-E309707A2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5895"/>
            <a:ext cx="768284" cy="80215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55431F-6BAF-48B8-B661-D0730B86F063}"/>
              </a:ext>
            </a:extLst>
          </p:cNvPr>
          <p:cNvSpPr txBox="1">
            <a:spLocks/>
          </p:cNvSpPr>
          <p:nvPr/>
        </p:nvSpPr>
        <p:spPr>
          <a:xfrm>
            <a:off x="684681" y="1070712"/>
            <a:ext cx="7774633" cy="749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Podiums- Femmes</a:t>
            </a:r>
            <a:endParaRPr lang="fr-F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32EB0EE-8721-4EE4-ACEF-264DF77DF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4311897"/>
              </p:ext>
            </p:extLst>
          </p:nvPr>
        </p:nvGraphicFramePr>
        <p:xfrm>
          <a:off x="654500" y="1871076"/>
          <a:ext cx="7834994" cy="472372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37634">
                  <a:extLst>
                    <a:ext uri="{9D8B030D-6E8A-4147-A177-3AD203B41FA5}">
                      <a16:colId xmlns:a16="http://schemas.microsoft.com/office/drawing/2014/main" xmlns="" val="9458059"/>
                    </a:ext>
                  </a:extLst>
                </a:gridCol>
                <a:gridCol w="1889940">
                  <a:extLst>
                    <a:ext uri="{9D8B030D-6E8A-4147-A177-3AD203B41FA5}">
                      <a16:colId xmlns:a16="http://schemas.microsoft.com/office/drawing/2014/main" xmlns="" val="3527120579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1054573270"/>
                    </a:ext>
                  </a:extLst>
                </a:gridCol>
                <a:gridCol w="2532152">
                  <a:extLst>
                    <a:ext uri="{9D8B030D-6E8A-4147-A177-3AD203B41FA5}">
                      <a16:colId xmlns:a16="http://schemas.microsoft.com/office/drawing/2014/main" xmlns="" val="1704821452"/>
                    </a:ext>
                  </a:extLst>
                </a:gridCol>
                <a:gridCol w="1137634">
                  <a:extLst>
                    <a:ext uri="{9D8B030D-6E8A-4147-A177-3AD203B41FA5}">
                      <a16:colId xmlns:a16="http://schemas.microsoft.com/office/drawing/2014/main" xmlns="" val="3836806475"/>
                    </a:ext>
                  </a:extLst>
                </a:gridCol>
              </a:tblGrid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4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760912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Place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 dirty="0">
                          <a:effectLst/>
                        </a:rPr>
                        <a:t>Nom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Prénom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Club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Points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4348520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 dirty="0">
                          <a:effectLst/>
                        </a:rPr>
                        <a:t>1</a:t>
                      </a:r>
                      <a:endParaRPr lang="x-non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VANESSE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Myriam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ATCC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799359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Marie-Emilie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Thure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462688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ANIQUE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Fabienne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5051.08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317003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31888821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5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93181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6439485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CULOT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Micheline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Fleurus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0405687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TORFS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THURE / JCHSH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13660361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BAERT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J,C,Estinnes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60269823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57409785"/>
                  </a:ext>
                </a:extLst>
              </a:tr>
              <a:tr h="43443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BE" sz="16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Ainées 6</a:t>
                      </a:r>
                      <a:endParaRPr lang="fr-BE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1975400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u="none" strike="noStrike">
                          <a:effectLst/>
                        </a:rPr>
                        <a:t>Place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Prénom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614526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1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Jocelyne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RACLO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6220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0469783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2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DANIEL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Christiane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 Estinnes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3966428"/>
                  </a:ext>
                </a:extLst>
              </a:tr>
              <a:tr h="24572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u="none" strike="noStrike">
                          <a:effectLst/>
                        </a:rPr>
                        <a:t>3</a:t>
                      </a:r>
                      <a:endParaRPr lang="x-non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Christiane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4401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7350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1319</Words>
  <Application>Microsoft Office PowerPoint</Application>
  <PresentationFormat>Affichage à l'écran (4:3)</PresentationFormat>
  <Paragraphs>1052</Paragraphs>
  <Slides>28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Office Theme</vt:lpstr>
      <vt:lpstr>Remise des prix – Challenge Hainaut 2024</vt:lpstr>
      <vt:lpstr>Sponsors</vt:lpstr>
      <vt:lpstr>Publicité pour la bonne cause</vt:lpstr>
      <vt:lpstr>Sponsors</vt:lpstr>
      <vt:lpstr>Petite distance</vt:lpstr>
      <vt:lpstr>Petite distance</vt:lpstr>
      <vt:lpstr>Petite distance</vt:lpstr>
      <vt:lpstr>Petite distance</vt:lpstr>
      <vt:lpstr>Petite distance</vt:lpstr>
      <vt:lpstr>Petite distance</vt:lpstr>
      <vt:lpstr>Petite distance</vt:lpstr>
      <vt:lpstr>Petite distance</vt:lpstr>
      <vt:lpstr>Petite distance</vt:lpstr>
      <vt:lpstr>Calendrier 2025</vt:lpstr>
      <vt:lpstr>Calendrier 2025</vt:lpstr>
      <vt:lpstr>Calendrier 2025</vt:lpstr>
      <vt:lpstr>Les chiffres de 2024</vt:lpstr>
      <vt:lpstr>Grande distance</vt:lpstr>
      <vt:lpstr>Grande distance</vt:lpstr>
      <vt:lpstr>Grande distance</vt:lpstr>
      <vt:lpstr>Grande distance</vt:lpstr>
      <vt:lpstr>Grande distance</vt:lpstr>
      <vt:lpstr>Grande distance</vt:lpstr>
      <vt:lpstr>Grande distance</vt:lpstr>
      <vt:lpstr>Grande distance</vt:lpstr>
      <vt:lpstr>Classement des clubs par participations</vt:lpstr>
      <vt:lpstr>La Tombola</vt:lpstr>
      <vt:lpstr>MERCI  POUR VOTRE PRESENCE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Maxime Doyen</dc:creator>
  <cp:lastModifiedBy>Maxime Doyen</cp:lastModifiedBy>
  <cp:revision>24</cp:revision>
  <dcterms:created xsi:type="dcterms:W3CDTF">2025-01-02T23:18:48Z</dcterms:created>
  <dcterms:modified xsi:type="dcterms:W3CDTF">2025-01-04T03:16:51Z</dcterms:modified>
</cp:coreProperties>
</file>